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35" d="100"/>
          <a:sy n="35" d="100"/>
        </p:scale>
        <p:origin x="158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26AC-3BCB-4456-A24C-781B6A60F9D4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20D9A-5F27-4DA8-B323-C342E4329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1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26AC-3BCB-4456-A24C-781B6A60F9D4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20D9A-5F27-4DA8-B323-C342E4329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06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26AC-3BCB-4456-A24C-781B6A60F9D4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20D9A-5F27-4DA8-B323-C342E4329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596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26AC-3BCB-4456-A24C-781B6A60F9D4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20D9A-5F27-4DA8-B323-C342E4329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334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26AC-3BCB-4456-A24C-781B6A60F9D4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20D9A-5F27-4DA8-B323-C342E4329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11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26AC-3BCB-4456-A24C-781B6A60F9D4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20D9A-5F27-4DA8-B323-C342E4329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309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26AC-3BCB-4456-A24C-781B6A60F9D4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20D9A-5F27-4DA8-B323-C342E4329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038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26AC-3BCB-4456-A24C-781B6A60F9D4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20D9A-5F27-4DA8-B323-C342E4329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905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26AC-3BCB-4456-A24C-781B6A60F9D4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20D9A-5F27-4DA8-B323-C342E4329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046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26AC-3BCB-4456-A24C-781B6A60F9D4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20D9A-5F27-4DA8-B323-C342E4329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766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26AC-3BCB-4456-A24C-781B6A60F9D4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20D9A-5F27-4DA8-B323-C342E4329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532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626AC-3BCB-4456-A24C-781B6A60F9D4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20D9A-5F27-4DA8-B323-C342E4329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26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eee802org/3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979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세밀하게 나누어 보자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LAN</a:t>
            </a:r>
          </a:p>
          <a:p>
            <a:pPr lvl="1"/>
            <a:r>
              <a:rPr lang="en-US" altLang="ko-KR" dirty="0" smtClean="0"/>
              <a:t>CAN(Campus Area network) : </a:t>
            </a:r>
            <a:r>
              <a:rPr lang="ko-KR" altLang="en-US" dirty="0" smtClean="0"/>
              <a:t>학교 또는 회사의 여러 건물 단위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MAN(Metropolitan Area Network) : </a:t>
            </a:r>
            <a:r>
              <a:rPr lang="ko-KR" altLang="en-US" dirty="0" smtClean="0"/>
              <a:t>도시나 대도시 단위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9008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메시지 교환 방식에 따른 네트워크 분류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회선 교환 방식으로 메시지를 주고받는 회선 교환 네트워크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패킷 교환 방식으로 메시지를 주고받는 패킷 교환 네트워크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4055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회선 교환 방식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회선 교환 네트워크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메시지를 주고받기 전 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메시지 </a:t>
            </a:r>
            <a:r>
              <a:rPr lang="ko-KR" altLang="en-US" dirty="0" err="1" smtClean="0"/>
              <a:t>전송로인</a:t>
            </a:r>
            <a:r>
              <a:rPr lang="en-US" altLang="ko-KR" dirty="0" smtClean="0"/>
              <a:t>) </a:t>
            </a:r>
            <a:r>
              <a:rPr lang="ko-KR" altLang="en-US" dirty="0" smtClean="0"/>
              <a:t>회선</a:t>
            </a:r>
            <a:r>
              <a:rPr lang="en-US" altLang="ko-KR" dirty="0" smtClean="0"/>
              <a:t>(circuit)</a:t>
            </a:r>
            <a:r>
              <a:rPr lang="ko-KR" altLang="en-US" dirty="0" smtClean="0"/>
              <a:t>을 설정한 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회선을 통해 메시지를 주고받는 방식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‘</a:t>
            </a:r>
            <a:r>
              <a:rPr lang="ko-KR" altLang="en-US" dirty="0" smtClean="0"/>
              <a:t>회선을 설정한다</a:t>
            </a:r>
            <a:r>
              <a:rPr lang="en-US" altLang="ko-KR" dirty="0" smtClean="0"/>
              <a:t>‘</a:t>
            </a:r>
          </a:p>
          <a:p>
            <a:pPr lvl="2"/>
            <a:r>
              <a:rPr lang="en-US" altLang="ko-KR" dirty="0" smtClean="0"/>
              <a:t>‘</a:t>
            </a:r>
            <a:r>
              <a:rPr lang="ko-KR" altLang="en-US" dirty="0" smtClean="0"/>
              <a:t>두 호스트가 연결되었다</a:t>
            </a:r>
            <a:r>
              <a:rPr lang="en-US" altLang="ko-KR" dirty="0" smtClean="0"/>
              <a:t>‘</a:t>
            </a:r>
          </a:p>
          <a:p>
            <a:pPr lvl="2"/>
            <a:r>
              <a:rPr lang="en-US" altLang="ko-KR" dirty="0" smtClean="0"/>
              <a:t>‘</a:t>
            </a:r>
            <a:r>
              <a:rPr lang="ko-KR" altLang="en-US" dirty="0" smtClean="0"/>
              <a:t>두 호스트를 연결할 </a:t>
            </a:r>
            <a:r>
              <a:rPr lang="ko-KR" altLang="en-US" dirty="0" err="1" smtClean="0"/>
              <a:t>전송로를</a:t>
            </a:r>
            <a:r>
              <a:rPr lang="ko-KR" altLang="en-US" dirty="0" smtClean="0"/>
              <a:t> 예약하였다</a:t>
            </a:r>
            <a:r>
              <a:rPr lang="en-US" altLang="ko-KR" dirty="0" smtClean="0"/>
              <a:t>.’</a:t>
            </a:r>
          </a:p>
          <a:p>
            <a:pPr lvl="2"/>
            <a:r>
              <a:rPr lang="en-US" altLang="ko-KR" dirty="0" smtClean="0"/>
              <a:t>‘</a:t>
            </a:r>
            <a:r>
              <a:rPr lang="ko-KR" altLang="en-US" dirty="0" err="1" smtClean="0"/>
              <a:t>전송로를</a:t>
            </a:r>
            <a:r>
              <a:rPr lang="ko-KR" altLang="en-US" dirty="0" smtClean="0"/>
              <a:t> 확보하였다</a:t>
            </a:r>
            <a:r>
              <a:rPr lang="en-US" altLang="ko-KR" dirty="0" smtClean="0"/>
              <a:t>.’</a:t>
            </a:r>
          </a:p>
          <a:p>
            <a:pPr marL="914400" lvl="2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8691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회선 교환 방식</a:t>
            </a:r>
            <a:endParaRPr lang="en-US" altLang="ko-KR" dirty="0" smtClean="0"/>
          </a:p>
          <a:p>
            <a:r>
              <a:rPr lang="ko-KR" altLang="en-US" dirty="0" smtClean="0"/>
              <a:t>장점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호스트 사이에 연결을 확보한 후에 메시지를 주고받는 특성 덕분에 주어진 시간 동안 전송되는 정보의 양이 비교적 일정함</a:t>
            </a:r>
            <a:endParaRPr lang="en-US" altLang="ko-KR" dirty="0" smtClean="0"/>
          </a:p>
          <a:p>
            <a:r>
              <a:rPr lang="ko-KR" altLang="en-US" dirty="0" smtClean="0"/>
              <a:t>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회선의 이용 효율이 낮아질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153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패킷 교환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메시지를 패킷</a:t>
            </a:r>
            <a:r>
              <a:rPr lang="en-US" altLang="ko-KR" dirty="0" smtClean="0"/>
              <a:t>(packet)</a:t>
            </a:r>
            <a:r>
              <a:rPr lang="ko-KR" altLang="en-US" dirty="0" smtClean="0"/>
              <a:t>이라는 단위로 쪼개어 전송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쪼개어 전송된 패킷들은 </a:t>
            </a:r>
            <a:r>
              <a:rPr lang="ko-KR" altLang="en-US" dirty="0" err="1" smtClean="0"/>
              <a:t>수신지에서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재조립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전송로의</a:t>
            </a:r>
            <a:r>
              <a:rPr lang="ko-KR" altLang="en-US" dirty="0" smtClean="0"/>
              <a:t> 이용 효율이 높아 회선 </a:t>
            </a:r>
            <a:r>
              <a:rPr lang="ko-KR" altLang="en-US" dirty="0" err="1" smtClean="0"/>
              <a:t>교환방식의</a:t>
            </a:r>
            <a:r>
              <a:rPr lang="ko-KR" altLang="en-US" dirty="0" smtClean="0"/>
              <a:t> 문제점을 해결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현대 인터넷은 대부분 패킷 교환 방식을 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8879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패킷</a:t>
            </a:r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err="1" smtClean="0"/>
              <a:t>페이드로드</a:t>
            </a:r>
            <a:r>
              <a:rPr lang="en-US" altLang="ko-KR" dirty="0" smtClean="0"/>
              <a:t>(payload) : </a:t>
            </a:r>
            <a:r>
              <a:rPr lang="ko-KR" altLang="en-US" dirty="0" smtClean="0"/>
              <a:t>전송하려는 데이터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헤더</a:t>
            </a:r>
            <a:r>
              <a:rPr lang="en-US" altLang="ko-KR" dirty="0" smtClean="0"/>
              <a:t>(header), </a:t>
            </a:r>
            <a:r>
              <a:rPr lang="ko-KR" altLang="en-US" dirty="0" smtClean="0"/>
              <a:t>트레일러</a:t>
            </a:r>
            <a:r>
              <a:rPr lang="en-US" altLang="ko-KR" dirty="0" smtClean="0"/>
              <a:t>(trailer) : </a:t>
            </a:r>
            <a:r>
              <a:rPr lang="ko-KR" altLang="en-US" dirty="0" smtClean="0"/>
              <a:t>부가정보 또는 제어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택배 송장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8880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주소와 </a:t>
            </a:r>
            <a:r>
              <a:rPr lang="ko-KR" altLang="en-US" dirty="0" err="1" smtClean="0"/>
              <a:t>송수신지</a:t>
            </a:r>
            <a:r>
              <a:rPr lang="ko-KR" altLang="en-US" dirty="0" smtClean="0"/>
              <a:t> 유형에 따른 전송 방식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헤더에 담기는 대표적인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(address)</a:t>
            </a:r>
          </a:p>
          <a:p>
            <a:pPr lvl="1"/>
            <a:r>
              <a:rPr lang="ko-KR" altLang="en-US" dirty="0" err="1" smtClean="0"/>
              <a:t>송수신지를</a:t>
            </a:r>
            <a:r>
              <a:rPr lang="ko-KR" altLang="en-US" dirty="0" smtClean="0"/>
              <a:t> 특정하는 정보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IP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MAC </a:t>
            </a:r>
            <a:r>
              <a:rPr lang="ko-KR" altLang="en-US" dirty="0" smtClean="0"/>
              <a:t>주소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주소가 있으면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누구에게 전송할지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지정할 수 있다</a:t>
            </a:r>
            <a:r>
              <a:rPr lang="en-US" altLang="ko-KR" dirty="0" smtClean="0"/>
              <a:t>!</a:t>
            </a:r>
          </a:p>
          <a:p>
            <a:pPr lvl="2"/>
            <a:r>
              <a:rPr lang="ko-KR" altLang="en-US" dirty="0" smtClean="0"/>
              <a:t>누구에게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특정 기기 하나에 전송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같은 네트워크 내 모든 기기로 전송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같은 그룹에 속한 기기에 전송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761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송수신지</a:t>
            </a:r>
            <a:r>
              <a:rPr lang="ko-KR" altLang="en-US" dirty="0" smtClean="0"/>
              <a:t> 유형별 전송 방식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유니캐스트</a:t>
            </a:r>
            <a:r>
              <a:rPr lang="en-US" altLang="ko-KR" dirty="0" smtClean="0"/>
              <a:t>(unicast)</a:t>
            </a:r>
          </a:p>
          <a:p>
            <a:pPr lvl="2"/>
            <a:r>
              <a:rPr lang="ko-KR" altLang="en-US" dirty="0" smtClean="0"/>
              <a:t>하나의 </a:t>
            </a:r>
            <a:r>
              <a:rPr lang="ko-KR" altLang="en-US" dirty="0" err="1" smtClean="0"/>
              <a:t>수신지에</a:t>
            </a:r>
            <a:r>
              <a:rPr lang="ko-KR" altLang="en-US" dirty="0" smtClean="0"/>
              <a:t> 메시지를 전송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송신지와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수신지가</a:t>
            </a:r>
            <a:r>
              <a:rPr lang="ko-KR" altLang="en-US" dirty="0" smtClean="0"/>
              <a:t> 일대일로 메시지를 주고받는 경우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브로드캐스트</a:t>
            </a:r>
            <a:r>
              <a:rPr lang="en-US" altLang="ko-KR" dirty="0" smtClean="0"/>
              <a:t>(broadcast)</a:t>
            </a:r>
          </a:p>
          <a:p>
            <a:pPr lvl="2"/>
            <a:r>
              <a:rPr lang="ko-KR" altLang="en-US" dirty="0" smtClean="0"/>
              <a:t>네트워크상의 모든 호스트에게 전송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브로드캐스트</a:t>
            </a:r>
            <a:r>
              <a:rPr lang="ko-KR" altLang="en-US" dirty="0" smtClean="0"/>
              <a:t> 도메인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브로드캐스트가</a:t>
            </a:r>
            <a:r>
              <a:rPr lang="ko-KR" altLang="en-US" dirty="0" smtClean="0"/>
              <a:t> 전송되는 범위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멀티캐스트</a:t>
            </a:r>
            <a:r>
              <a:rPr lang="en-US" altLang="ko-KR" dirty="0" smtClean="0"/>
              <a:t>(multicast)</a:t>
            </a:r>
          </a:p>
          <a:p>
            <a:pPr lvl="2"/>
            <a:r>
              <a:rPr lang="ko-KR" altLang="en-US" dirty="0" smtClean="0"/>
              <a:t>네트워크 내의 동일 그룹에 속한 호스트에게만 전송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애니캐스트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anycast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네트워크 내의 동일 그룹에 속한 호스트 중 가장 가까운 호스트에게 전송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8954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미시적으로 살펴보는 네트워크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대의 컴퓨터가 정보를 주고받는 과정에서 벌어지는 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프로토콜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네트워크 참조 모델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캡슐화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역캡슐화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9702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네트워크 세상의 언어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프로토콜</a:t>
            </a:r>
            <a:r>
              <a:rPr lang="en-US" altLang="ko-KR" dirty="0" smtClean="0"/>
              <a:t>(protocol)</a:t>
            </a:r>
          </a:p>
          <a:p>
            <a:pPr lvl="1"/>
            <a:r>
              <a:rPr lang="ko-KR" altLang="en-US" dirty="0" smtClean="0"/>
              <a:t>프로토콜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노드 간에 정보를 올바르게 주고받기 위해 합의된 규칙이나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일상 속 언어와는 달리 통신 과정에서 일반적으로는 여러 프로토콜을 함께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프로토콜 학습의 중점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목적과 특징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6142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컴퓨터 네트워크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I. </a:t>
            </a:r>
            <a:r>
              <a:rPr lang="ko-KR" altLang="en-US" dirty="0" smtClean="0"/>
              <a:t>네트워크의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 smtClean="0"/>
              <a:t>네트워크의 개념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네트워크의 구성요소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아날로그 신호와 디지털 신호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교환 방식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전송 방식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2605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네트워크 참조 모델</a:t>
            </a:r>
            <a:endParaRPr lang="en-US" altLang="ko-KR" dirty="0" smtClean="0"/>
          </a:p>
          <a:p>
            <a:r>
              <a:rPr lang="ko-KR" altLang="en-US" dirty="0" smtClean="0"/>
              <a:t>네트워크를 통해 송수신하는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정형화된 여러 단계가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이 단계는 계층적으로 표현 가능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네트워크 참조 모델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=&gt; </a:t>
            </a:r>
            <a:r>
              <a:rPr lang="ko-KR" altLang="en-US" dirty="0" smtClean="0"/>
              <a:t>통신이 이루어지는 각 과정을 계층으로 나눈 구조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계층으로 나눈 이유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네트워크 구성과 설계가 용이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네트워크 문제 진단과 해결이 용이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6297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대표적인 네트워크 참조 모델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OSI </a:t>
            </a:r>
            <a:r>
              <a:rPr lang="ko-KR" altLang="en-US" dirty="0" smtClean="0"/>
              <a:t>모델</a:t>
            </a:r>
            <a:r>
              <a:rPr lang="en-US" altLang="ko-KR" dirty="0" smtClean="0"/>
              <a:t>(OSI 7 </a:t>
            </a:r>
            <a:r>
              <a:rPr lang="ko-KR" altLang="en-US" dirty="0" smtClean="0"/>
              <a:t>계층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TCP/IP </a:t>
            </a:r>
            <a:r>
              <a:rPr lang="ko-KR" altLang="en-US" dirty="0" smtClean="0"/>
              <a:t>모델 </a:t>
            </a:r>
            <a:r>
              <a:rPr lang="en-US" altLang="ko-KR" dirty="0" smtClean="0"/>
              <a:t>(TCP/IP 4</a:t>
            </a:r>
            <a:r>
              <a:rPr lang="ko-KR" altLang="en-US" dirty="0" smtClean="0"/>
              <a:t>계층</a:t>
            </a:r>
            <a:r>
              <a:rPr lang="en-US" altLang="ko-KR" dirty="0" smtClean="0"/>
              <a:t>)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1600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OSI </a:t>
            </a:r>
            <a:r>
              <a:rPr lang="ko-KR" altLang="en-US" dirty="0" smtClean="0"/>
              <a:t>모델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국제 표준화 기구 </a:t>
            </a:r>
            <a:r>
              <a:rPr lang="en-US" altLang="ko-KR" dirty="0" smtClean="0"/>
              <a:t>ISO</a:t>
            </a:r>
            <a:r>
              <a:rPr lang="ko-KR" altLang="en-US" dirty="0" smtClean="0"/>
              <a:t>에서 만든 네트워크 참조 모델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계층 물리 계층</a:t>
            </a:r>
            <a:r>
              <a:rPr lang="en-US" altLang="ko-KR" dirty="0" smtClean="0"/>
              <a:t>(physical layer) – OSI </a:t>
            </a:r>
            <a:r>
              <a:rPr lang="ko-KR" altLang="en-US" dirty="0" smtClean="0"/>
              <a:t>모델의 </a:t>
            </a:r>
            <a:r>
              <a:rPr lang="ko-KR" altLang="en-US" dirty="0" err="1" smtClean="0"/>
              <a:t>최하단</a:t>
            </a:r>
            <a:r>
              <a:rPr lang="en-US" altLang="ko-KR" dirty="0" smtClean="0"/>
              <a:t>, 1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표현되는 비트 신호를 주고받는 계층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계층 데이터 링크 계층</a:t>
            </a:r>
            <a:r>
              <a:rPr lang="en-US" altLang="ko-KR" dirty="0" smtClean="0"/>
              <a:t>(data link layer) – </a:t>
            </a:r>
            <a:r>
              <a:rPr lang="ko-KR" altLang="en-US" dirty="0" smtClean="0"/>
              <a:t>네트워크 내 주변 장치 간의 정보를 올바르게 주고받기 위한 계층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계층 네트워크 계층</a:t>
            </a:r>
            <a:r>
              <a:rPr lang="en-US" altLang="ko-KR" dirty="0" smtClean="0"/>
              <a:t>(network layer) – </a:t>
            </a:r>
            <a:r>
              <a:rPr lang="ko-KR" altLang="en-US" dirty="0" smtClean="0"/>
              <a:t>메시지를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다른 네트워크에 속한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수신지까지</a:t>
            </a:r>
            <a:r>
              <a:rPr lang="ko-KR" altLang="en-US" dirty="0" smtClean="0"/>
              <a:t> 전달하는 계층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</a:t>
            </a:r>
            <a:r>
              <a:rPr lang="ko-KR" altLang="en-US" dirty="0" smtClean="0"/>
              <a:t>계층 전송 계층</a:t>
            </a:r>
            <a:r>
              <a:rPr lang="en-US" altLang="ko-KR" dirty="0" smtClean="0"/>
              <a:t>(transport layer) – </a:t>
            </a:r>
            <a:r>
              <a:rPr lang="ko-KR" altLang="en-US" dirty="0" smtClean="0"/>
              <a:t>신뢰성 있고 안정성 있는 전송을 해야 할 때 필요한 계층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303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계층 세션 계층</a:t>
            </a:r>
            <a:r>
              <a:rPr lang="en-US" altLang="ko-KR" dirty="0" smtClean="0"/>
              <a:t>(session layer) – </a:t>
            </a:r>
            <a:r>
              <a:rPr lang="ko-KR" altLang="en-US" dirty="0" smtClean="0"/>
              <a:t>세션</a:t>
            </a:r>
            <a:r>
              <a:rPr lang="en-US" altLang="ko-KR" dirty="0" smtClean="0"/>
              <a:t>(</a:t>
            </a:r>
            <a:r>
              <a:rPr lang="ko-KR" altLang="en-US" dirty="0" smtClean="0"/>
              <a:t>통신을 주고받는 호스트의 응용 프로그램 간 연결 상태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6</a:t>
            </a:r>
            <a:r>
              <a:rPr lang="ko-KR" altLang="en-US" dirty="0" smtClean="0"/>
              <a:t>계층 표현 계층</a:t>
            </a:r>
            <a:r>
              <a:rPr lang="en-US" altLang="ko-KR" dirty="0" smtClean="0"/>
              <a:t>(presentation layer) – </a:t>
            </a:r>
            <a:r>
              <a:rPr lang="ko-KR" altLang="en-US" dirty="0" smtClean="0"/>
              <a:t>문자를 컴퓨터가 이해할 수 있는 코드로 변환하거나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압축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암호화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7</a:t>
            </a:r>
            <a:r>
              <a:rPr lang="ko-KR" altLang="en-US" dirty="0" smtClean="0"/>
              <a:t>계층 응용 계층</a:t>
            </a:r>
            <a:r>
              <a:rPr lang="en-US" altLang="ko-KR" dirty="0" smtClean="0"/>
              <a:t>(application layer) – </a:t>
            </a:r>
            <a:r>
              <a:rPr lang="ko-KR" altLang="en-US" dirty="0" smtClean="0"/>
              <a:t>사용자 및 사용자가 이용하는 응용프로그램에 다양한 네트워크 서비스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3004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TCP/IP 4</a:t>
            </a:r>
            <a:r>
              <a:rPr lang="ko-KR" altLang="en-US" dirty="0" smtClean="0"/>
              <a:t>계층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TCP/IP </a:t>
            </a:r>
            <a:r>
              <a:rPr lang="ko-KR" altLang="en-US" dirty="0" smtClean="0"/>
              <a:t>계층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인터넷 프로토콜 스위트</a:t>
            </a:r>
            <a:r>
              <a:rPr lang="en-US" altLang="ko-KR" dirty="0" smtClean="0"/>
              <a:t>(internet protocol suite)</a:t>
            </a:r>
          </a:p>
          <a:p>
            <a:pPr lvl="2"/>
            <a:r>
              <a:rPr lang="en-US" altLang="ko-KR" dirty="0" smtClean="0"/>
              <a:t>(</a:t>
            </a:r>
            <a:r>
              <a:rPr lang="ko-KR" altLang="en-US" dirty="0" smtClean="0"/>
              <a:t>묶음 판매되는 세트 의류와 같이</a:t>
            </a:r>
            <a:r>
              <a:rPr lang="en-US" altLang="ko-KR" dirty="0" smtClean="0"/>
              <a:t>)</a:t>
            </a:r>
            <a:r>
              <a:rPr lang="ko-KR" altLang="en-US" dirty="0" smtClean="0"/>
              <a:t>주로 함께 활용되는 프로토콜 묶음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TCP/IP </a:t>
            </a:r>
            <a:r>
              <a:rPr lang="ko-KR" altLang="en-US" dirty="0" smtClean="0"/>
              <a:t>프로토콜 스택</a:t>
            </a:r>
            <a:r>
              <a:rPr lang="en-US" altLang="ko-KR" dirty="0" smtClean="0"/>
              <a:t>(protocol stack)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2975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TCP/IP 4</a:t>
            </a:r>
            <a:r>
              <a:rPr lang="ko-KR" altLang="en-US" dirty="0" smtClean="0"/>
              <a:t>계층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계층 네트워크 </a:t>
            </a:r>
            <a:r>
              <a:rPr lang="ko-KR" altLang="en-US" dirty="0" err="1" smtClean="0"/>
              <a:t>엑세스</a:t>
            </a:r>
            <a:r>
              <a:rPr lang="ko-KR" altLang="en-US" dirty="0" smtClean="0"/>
              <a:t> 계층</a:t>
            </a:r>
            <a:r>
              <a:rPr lang="en-US" altLang="ko-KR" dirty="0" smtClean="0"/>
              <a:t>(network access layer) – (</a:t>
            </a:r>
            <a:r>
              <a:rPr lang="ko-KR" altLang="en-US" dirty="0" smtClean="0"/>
              <a:t>링크 계층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네트워크 인터페이스 계층</a:t>
            </a:r>
            <a:r>
              <a:rPr lang="en-US" altLang="ko-KR" dirty="0" smtClean="0"/>
              <a:t>) OSI </a:t>
            </a:r>
            <a:r>
              <a:rPr lang="ko-KR" altLang="en-US" dirty="0" smtClean="0"/>
              <a:t>모델의 데이터 링크 계층과 유사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계층 인터넷 계층</a:t>
            </a:r>
            <a:r>
              <a:rPr lang="en-US" altLang="ko-KR" dirty="0" smtClean="0"/>
              <a:t>(internet layer) – OSI </a:t>
            </a:r>
            <a:r>
              <a:rPr lang="ko-KR" altLang="en-US" dirty="0" smtClean="0"/>
              <a:t>모델의 네트워크 계층 유사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계층 </a:t>
            </a:r>
            <a:r>
              <a:rPr lang="ko-KR" altLang="en-US" dirty="0" err="1" smtClean="0"/>
              <a:t>전송계층</a:t>
            </a:r>
            <a:r>
              <a:rPr lang="ko-KR" altLang="en-US" dirty="0" smtClean="0"/>
              <a:t> </a:t>
            </a:r>
            <a:r>
              <a:rPr lang="en-US" altLang="ko-KR" dirty="0" smtClean="0"/>
              <a:t>(transport layer) – OSI </a:t>
            </a:r>
            <a:r>
              <a:rPr lang="ko-KR" altLang="en-US" dirty="0" smtClean="0"/>
              <a:t>모델의 전송 계층과 유사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</a:t>
            </a:r>
            <a:r>
              <a:rPr lang="ko-KR" altLang="en-US" dirty="0" smtClean="0"/>
              <a:t>계층 </a:t>
            </a:r>
            <a:r>
              <a:rPr lang="ko-KR" altLang="en-US" dirty="0" err="1" smtClean="0"/>
              <a:t>응용계층</a:t>
            </a:r>
            <a:r>
              <a:rPr lang="en-US" altLang="ko-KR" dirty="0" smtClean="0"/>
              <a:t>(application layer) – OSI </a:t>
            </a:r>
            <a:r>
              <a:rPr lang="ko-KR" altLang="en-US" dirty="0" smtClean="0"/>
              <a:t>모델의 세션 </a:t>
            </a:r>
            <a:r>
              <a:rPr lang="en-US" altLang="ko-KR" dirty="0" smtClean="0"/>
              <a:t>+ </a:t>
            </a:r>
            <a:r>
              <a:rPr lang="ko-KR" altLang="en-US" dirty="0" smtClean="0"/>
              <a:t>표현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응용 계층과 유사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2572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송신 과정에서 캡슐화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수신 과정에서 </a:t>
            </a:r>
            <a:r>
              <a:rPr lang="ko-KR" altLang="en-US" dirty="0" err="1" smtClean="0"/>
              <a:t>역캡슐화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메시지는 </a:t>
            </a:r>
            <a:r>
              <a:rPr lang="ko-KR" altLang="en-US" dirty="0" err="1" smtClean="0"/>
              <a:t>송신지</a:t>
            </a:r>
            <a:r>
              <a:rPr lang="ko-KR" altLang="en-US" dirty="0" smtClean="0"/>
              <a:t> 입장에서는 가장 높은 계층에서부터 가장 낮은 계층으로 이동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메시지는 수신 입장에서는 가장 낮은 </a:t>
            </a:r>
            <a:r>
              <a:rPr lang="ko-KR" altLang="en-US" dirty="0" err="1" smtClean="0"/>
              <a:t>계층에서붜</a:t>
            </a:r>
            <a:r>
              <a:rPr lang="ko-KR" altLang="en-US" dirty="0" smtClean="0"/>
              <a:t> 가장 높은 계층으로 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9365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467" y="1825625"/>
            <a:ext cx="87490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32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캡슐화 </a:t>
            </a:r>
            <a:r>
              <a:rPr lang="ko-KR" altLang="en-US" dirty="0" err="1" smtClean="0"/>
              <a:t>역캡슐환</a:t>
            </a:r>
            <a:endParaRPr lang="en-US" altLang="ko-KR" dirty="0" smtClean="0"/>
          </a:p>
          <a:p>
            <a:r>
              <a:rPr lang="ko-KR" altLang="en-US" dirty="0" smtClean="0"/>
              <a:t>캡슐화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상위 계층으로부터 내려 받은 패킷을 </a:t>
            </a:r>
            <a:r>
              <a:rPr lang="ko-KR" altLang="en-US" dirty="0" err="1" smtClean="0"/>
              <a:t>페이로드로</a:t>
            </a:r>
            <a:r>
              <a:rPr lang="ko-KR" altLang="en-US" dirty="0" smtClean="0"/>
              <a:t> 삼아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프로토콜에 걸맞은 헤더</a:t>
            </a:r>
            <a:r>
              <a:rPr lang="en-US" altLang="ko-KR" dirty="0" smtClean="0"/>
              <a:t>(</a:t>
            </a:r>
            <a:r>
              <a:rPr lang="ko-KR" altLang="en-US" dirty="0" smtClean="0"/>
              <a:t>혹은 트레일러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덧붙인 후 하위 계층으로 전달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상위 계층의 패킷은 하위 </a:t>
            </a:r>
            <a:r>
              <a:rPr lang="ko-KR" altLang="en-US" dirty="0" err="1" smtClean="0"/>
              <a:t>켸층에서의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페이로드로</a:t>
            </a:r>
            <a:r>
              <a:rPr lang="ko-KR" altLang="en-US" dirty="0" smtClean="0"/>
              <a:t> 간주</a:t>
            </a:r>
            <a:endParaRPr lang="en-US" altLang="ko-KR" dirty="0" smtClean="0"/>
          </a:p>
          <a:p>
            <a:r>
              <a:rPr lang="ko-KR" altLang="en-US" dirty="0" err="1" smtClean="0"/>
              <a:t>역캡슐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캡슐화 과정에서 붙였던 헤더</a:t>
            </a:r>
            <a:r>
              <a:rPr lang="en-US" altLang="ko-KR" dirty="0" smtClean="0"/>
              <a:t>(</a:t>
            </a:r>
            <a:r>
              <a:rPr lang="ko-KR" altLang="en-US" dirty="0" smtClean="0"/>
              <a:t>및 트레일러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각 계층에서 확인한 뒤 제거하는 과정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12172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PDU(protocol Data Unit)</a:t>
            </a:r>
          </a:p>
          <a:p>
            <a:pPr lvl="1"/>
            <a:r>
              <a:rPr lang="ko-KR" altLang="en-US" dirty="0" smtClean="0"/>
              <a:t>각 계층에서 송수신되는 메시지의 단위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계층의 </a:t>
            </a:r>
            <a:r>
              <a:rPr lang="en-US" altLang="ko-KR" dirty="0" smtClean="0"/>
              <a:t>PDU = </a:t>
            </a:r>
            <a:r>
              <a:rPr lang="ko-KR" altLang="en-US" dirty="0" smtClean="0"/>
              <a:t>상위 계층 데이터 </a:t>
            </a:r>
            <a:r>
              <a:rPr lang="en-US" altLang="ko-KR" dirty="0" smtClean="0"/>
              <a:t>+ </a:t>
            </a:r>
            <a:r>
              <a:rPr lang="ko-KR" altLang="en-US" dirty="0" smtClean="0"/>
              <a:t>현재 계층의 프로토콜 헤더</a:t>
            </a:r>
            <a:r>
              <a:rPr lang="en-US" altLang="ko-KR" dirty="0" smtClean="0"/>
              <a:t>(</a:t>
            </a:r>
            <a:r>
              <a:rPr lang="ko-KR" altLang="en-US" dirty="0" smtClean="0"/>
              <a:t>및 트레일러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980" y="3244850"/>
            <a:ext cx="50387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93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컴퓨터 네트워크</a:t>
            </a:r>
            <a:r>
              <a:rPr lang="en-US" altLang="ko-KR" dirty="0" smtClean="0"/>
              <a:t>(computer network, </a:t>
            </a:r>
            <a:r>
              <a:rPr lang="ko-KR" altLang="en-US" dirty="0" smtClean="0"/>
              <a:t>이하 네트워크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여러 개의 장치가 마치 그물처럼 서로 연결되어 정보를 주고받을 수 있는 통신망</a:t>
            </a:r>
            <a:endParaRPr lang="en-US" altLang="ko-KR" dirty="0" smtClean="0"/>
          </a:p>
          <a:p>
            <a:r>
              <a:rPr lang="ko-KR" altLang="en-US" dirty="0" smtClean="0"/>
              <a:t>네트워크의 네트워크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인터넷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네트워크를 연결한 </a:t>
            </a:r>
            <a:r>
              <a:rPr lang="en-US" altLang="ko-KR" dirty="0" smtClean="0"/>
              <a:t>＇</a:t>
            </a:r>
            <a:r>
              <a:rPr lang="ko-KR" altLang="en-US" dirty="0" smtClean="0"/>
              <a:t>네트워크의 네트워크</a:t>
            </a:r>
            <a:r>
              <a:rPr lang="en-US" altLang="ko-KR" dirty="0" smtClean="0"/>
              <a:t>＇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035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6892" y="1825625"/>
            <a:ext cx="68782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81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네트워크 참조 모델에 속한 프로토콜과 네트워크 장비가 네트워크를 작동시키는 주체이다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  <a:p>
            <a:r>
              <a:rPr lang="ko-KR" altLang="en-US" dirty="0" smtClean="0"/>
              <a:t>프로토콜과 네트워크 장비가 학습의 중점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탐구 대상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897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트래픽과 네트워크 성능 지표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트래픽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네트워크 내의 정보량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트래픽은 주로 노드에서 측정 </a:t>
            </a:r>
            <a:r>
              <a:rPr lang="en-US" altLang="ko-KR" dirty="0" smtClean="0"/>
              <a:t>: “</a:t>
            </a:r>
            <a:r>
              <a:rPr lang="ko-KR" altLang="en-US" dirty="0" smtClean="0"/>
              <a:t>특정시점에 노드를 경유하는 정보량</a:t>
            </a:r>
            <a:r>
              <a:rPr lang="en-US" altLang="ko-KR" dirty="0" smtClean="0"/>
              <a:t>“</a:t>
            </a:r>
          </a:p>
          <a:p>
            <a:pPr lvl="1"/>
            <a:r>
              <a:rPr lang="ko-KR" altLang="en-US" dirty="0" smtClean="0"/>
              <a:t>과도한 트래픽 야기하는 문제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과부하</a:t>
            </a:r>
            <a:r>
              <a:rPr lang="en-US" altLang="ko-KR" dirty="0"/>
              <a:t>(</a:t>
            </a:r>
            <a:r>
              <a:rPr lang="ko-KR" altLang="en-US" dirty="0" smtClean="0"/>
              <a:t>성능저하</a:t>
            </a:r>
            <a:r>
              <a:rPr lang="en-US" altLang="ko-KR" dirty="0" smtClean="0"/>
              <a:t>)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그런데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네트워크 내의 성능은 어떻게 판단할까</a:t>
            </a:r>
            <a:r>
              <a:rPr lang="en-US" altLang="ko-KR" dirty="0" smtClean="0"/>
              <a:t>?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6183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처리율</a:t>
            </a:r>
            <a:r>
              <a:rPr lang="en-US" altLang="ko-KR" dirty="0" smtClean="0"/>
              <a:t>(throughput) – </a:t>
            </a:r>
            <a:r>
              <a:rPr lang="ko-KR" altLang="en-US" dirty="0" smtClean="0"/>
              <a:t>단위 시간당 네트워크를 통해 실제로 전송되는 정보량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표현 단위</a:t>
            </a:r>
            <a:endParaRPr lang="en-US" altLang="ko-KR" dirty="0" smtClean="0"/>
          </a:p>
          <a:p>
            <a:pPr lvl="1"/>
            <a:r>
              <a:rPr lang="en-US" altLang="ko-KR" dirty="0"/>
              <a:t>b</a:t>
            </a:r>
            <a:r>
              <a:rPr lang="en-US" altLang="ko-KR" dirty="0" smtClean="0"/>
              <a:t>ps(bit/s) – bits per second</a:t>
            </a:r>
          </a:p>
          <a:p>
            <a:pPr lvl="1"/>
            <a:r>
              <a:rPr lang="en-US" altLang="ko-KR" dirty="0" smtClean="0"/>
              <a:t>Mbps(Mbit/s) – megabits per second</a:t>
            </a:r>
          </a:p>
          <a:p>
            <a:pPr lvl="1"/>
            <a:r>
              <a:rPr lang="en-US" altLang="ko-KR" dirty="0" err="1" smtClean="0"/>
              <a:t>Gbps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Gbits</a:t>
            </a:r>
            <a:r>
              <a:rPr lang="en-US" altLang="ko-KR" dirty="0" smtClean="0"/>
              <a:t>/s) – gigabits per second</a:t>
            </a:r>
          </a:p>
          <a:p>
            <a:pPr lvl="1"/>
            <a:r>
              <a:rPr lang="en-US" altLang="ko-KR" dirty="0" err="1" smtClean="0"/>
              <a:t>Pps</a:t>
            </a:r>
            <a:r>
              <a:rPr lang="en-US" altLang="ko-KR" dirty="0" smtClean="0"/>
              <a:t>(p/s) – packets per second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251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대역폭</a:t>
            </a:r>
            <a:r>
              <a:rPr lang="en-US" altLang="ko-KR" dirty="0" smtClean="0"/>
              <a:t>(bandwidth)</a:t>
            </a:r>
          </a:p>
          <a:p>
            <a:pPr lvl="1"/>
            <a:r>
              <a:rPr lang="ko-KR" altLang="en-US" dirty="0" smtClean="0"/>
              <a:t>신호 처리 영역에서의 정의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주파수의 범위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컴퓨터 영역에서의 정의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단위 시간 동안 통신 매체를 통해 송수신할 수 있는 최대 정보량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정보를 주고받을 폭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Bps, Mbps, </a:t>
            </a:r>
            <a:r>
              <a:rPr lang="en-US" altLang="ko-KR" dirty="0" err="1" smtClean="0"/>
              <a:t>Gbps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단위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5523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패킷 손실</a:t>
            </a:r>
            <a:r>
              <a:rPr lang="en-US" altLang="ko-KR" dirty="0" smtClean="0"/>
              <a:t>(packet loss)</a:t>
            </a:r>
          </a:p>
          <a:p>
            <a:pPr lvl="1"/>
            <a:r>
              <a:rPr lang="ko-KR" altLang="en-US" dirty="0" smtClean="0"/>
              <a:t>송수신되는 패킷이 손실된 상황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손실된 패킷 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전체 패킷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유실된 패킷 </a:t>
            </a:r>
            <a:r>
              <a:rPr lang="en-US" altLang="ko-KR" dirty="0" smtClean="0"/>
              <a:t>(</a:t>
            </a:r>
            <a:r>
              <a:rPr lang="ko-KR" altLang="en-US" dirty="0" smtClean="0"/>
              <a:t>백분위</a:t>
            </a:r>
            <a:r>
              <a:rPr lang="en-US" altLang="ko-KR" dirty="0" smtClean="0"/>
              <a:t>)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0167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물리계층과</a:t>
            </a:r>
            <a:r>
              <a:rPr lang="ko-KR" altLang="en-US" dirty="0" smtClean="0"/>
              <a:t> 링크 계층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이더넷</a:t>
            </a:r>
            <a:r>
              <a:rPr lang="en-US" altLang="ko-KR" dirty="0" smtClean="0"/>
              <a:t>(Ethernet)</a:t>
            </a:r>
          </a:p>
          <a:p>
            <a:pPr lvl="1"/>
            <a:r>
              <a:rPr lang="ko-KR" altLang="en-US" dirty="0" smtClean="0"/>
              <a:t>현대 </a:t>
            </a:r>
            <a:r>
              <a:rPr lang="en-US" altLang="ko-KR" dirty="0" smtClean="0"/>
              <a:t>LAN, </a:t>
            </a:r>
            <a:r>
              <a:rPr lang="ko-KR" altLang="en-US" dirty="0" smtClean="0"/>
              <a:t>특히 유선 </a:t>
            </a:r>
            <a:r>
              <a:rPr lang="en-US" altLang="ko-KR" dirty="0" smtClean="0"/>
              <a:t>LAN </a:t>
            </a:r>
            <a:r>
              <a:rPr lang="ko-KR" altLang="en-US" dirty="0" smtClean="0"/>
              <a:t>환경에서 가장 대중적으로 사용되는 기술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통신 매체의 규격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송수신되는 프레임의 형태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프레임을 주고받는 방법 등이 정의된 기술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물리 계층과 데이터 링크 계층이 밀접하게 연관된 이유</a:t>
            </a:r>
            <a:r>
              <a:rPr lang="en-US" altLang="ko-KR" dirty="0" smtClean="0"/>
              <a:t>!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물리 계층에서는 사용되는 케이블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이더넷</a:t>
            </a:r>
            <a:r>
              <a:rPr lang="ko-KR" altLang="en-US" dirty="0" smtClean="0"/>
              <a:t> 규격을 따름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링크 계층에서 주고받는 프레임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이더넷</a:t>
            </a:r>
            <a:r>
              <a:rPr lang="ko-KR" altLang="en-US" dirty="0" smtClean="0"/>
              <a:t> 프레임 규격을 따름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138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물리 계층 관련 </a:t>
            </a:r>
            <a:r>
              <a:rPr lang="ko-KR" altLang="en-US" dirty="0" err="1" smtClean="0"/>
              <a:t>이더넷</a:t>
            </a:r>
            <a:r>
              <a:rPr lang="ko-KR" altLang="en-US" dirty="0"/>
              <a:t> </a:t>
            </a:r>
            <a:r>
              <a:rPr lang="ko-KR" altLang="en-US" dirty="0" smtClean="0"/>
              <a:t>기술</a:t>
            </a:r>
            <a:r>
              <a:rPr lang="en-US" altLang="ko-KR" dirty="0" smtClean="0"/>
              <a:t>(</a:t>
            </a:r>
            <a:r>
              <a:rPr lang="ko-KR" altLang="en-US" dirty="0" smtClean="0"/>
              <a:t>통신 매체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데이터 링크 계층 관련 </a:t>
            </a:r>
            <a:r>
              <a:rPr lang="ko-KR" altLang="en-US" dirty="0" err="1" smtClean="0"/>
              <a:t>이더넷</a:t>
            </a:r>
            <a:r>
              <a:rPr lang="ko-KR" altLang="en-US" dirty="0" smtClean="0"/>
              <a:t> 기술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이더넷</a:t>
            </a:r>
            <a:r>
              <a:rPr lang="ko-KR" altLang="en-US" dirty="0" smtClean="0"/>
              <a:t> 프레임 형식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57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국제 </a:t>
            </a:r>
            <a:r>
              <a:rPr lang="ko-KR" altLang="en-US" dirty="0" err="1" smtClean="0"/>
              <a:t>표준으로써의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이더넷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이더넷은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IEEE 802.3</a:t>
            </a:r>
            <a:r>
              <a:rPr lang="ko-KR" altLang="en-US" dirty="0" smtClean="0"/>
              <a:t>이라는 이름으로 국제 표준이 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IEEE 802.3 == </a:t>
            </a:r>
            <a:r>
              <a:rPr lang="ko-KR" altLang="en-US" dirty="0" err="1" smtClean="0"/>
              <a:t>이더넷</a:t>
            </a:r>
            <a:r>
              <a:rPr lang="ko-KR" altLang="en-US" dirty="0" smtClean="0"/>
              <a:t> 관련 다양한 표준의 모음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IEEE 802.3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이더넷</a:t>
            </a:r>
            <a:r>
              <a:rPr lang="ko-KR" altLang="en-US" dirty="0" smtClean="0"/>
              <a:t> 관련 표준을 만드는 작업 그룹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전문가 단체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의미하기도 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err="1" smtClean="0"/>
              <a:t>이더넷</a:t>
            </a:r>
            <a:r>
              <a:rPr lang="ko-KR" altLang="en-US" dirty="0" smtClean="0"/>
              <a:t> 작업 그룹 홈페이지 </a:t>
            </a:r>
            <a:r>
              <a:rPr lang="en-US" altLang="ko-KR" dirty="0" smtClean="0"/>
              <a:t>– </a:t>
            </a:r>
            <a:r>
              <a:rPr lang="en-US" altLang="ko-KR" dirty="0" smtClean="0">
                <a:hlinkClick r:id="rId2"/>
              </a:rPr>
              <a:t>https://www.ieee802org/3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 err="1" smtClean="0"/>
              <a:t>이더넷</a:t>
            </a:r>
            <a:r>
              <a:rPr lang="ko-KR" altLang="en-US" dirty="0" smtClean="0"/>
              <a:t> 표준에 따라 지원되는 네트워크 장비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통신 매체의 종류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전송 속도 등이 달라짐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744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5490" y="1825625"/>
            <a:ext cx="72610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7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필요성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프로그램을 만드는 업무에서 네트워크 지식을 활용하는 경우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프로그램을 유지보수하는 업무에서 네트워크 지식을 활용하는 경우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1783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785" y="1825625"/>
            <a:ext cx="69964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754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537" y="2920206"/>
            <a:ext cx="81629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825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4346" y="1825625"/>
            <a:ext cx="54433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787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7975" y="2215356"/>
            <a:ext cx="64960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75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5913" y="1825625"/>
            <a:ext cx="60401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40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1011" y="1825625"/>
            <a:ext cx="66899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0" y="2315369"/>
            <a:ext cx="62865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21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538" y="1825625"/>
            <a:ext cx="85649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139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277" y="1825625"/>
            <a:ext cx="96614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68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0687" y="2320131"/>
            <a:ext cx="88106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24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네트워크의 기본 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네트워크 구조 </a:t>
            </a:r>
            <a:r>
              <a:rPr lang="en-US" altLang="ko-KR" dirty="0" smtClean="0"/>
              <a:t>=</a:t>
            </a:r>
            <a:r>
              <a:rPr lang="ko-KR" altLang="en-US" dirty="0" smtClean="0"/>
              <a:t>그래프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그래프</a:t>
            </a:r>
            <a:r>
              <a:rPr lang="en-US" altLang="ko-KR" dirty="0" smtClean="0"/>
              <a:t>(graph) : </a:t>
            </a:r>
            <a:r>
              <a:rPr lang="ko-KR" altLang="en-US" dirty="0" smtClean="0"/>
              <a:t>노드</a:t>
            </a:r>
            <a:r>
              <a:rPr lang="en-US" altLang="ko-KR" dirty="0" smtClean="0"/>
              <a:t>(node)</a:t>
            </a:r>
            <a:r>
              <a:rPr lang="ko-KR" altLang="en-US" dirty="0" smtClean="0"/>
              <a:t>와 노드를 연결하는 간선</a:t>
            </a:r>
            <a:r>
              <a:rPr lang="en-US" altLang="ko-KR" dirty="0" smtClean="0"/>
              <a:t>(edge)</a:t>
            </a:r>
            <a:r>
              <a:rPr lang="ko-KR" altLang="en-US" dirty="0" smtClean="0"/>
              <a:t>으로 이루어진 자료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자료 구조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데이터를 어떤 형태로 표현할 것인지를 학습하는 과목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네트워크 구성 요소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가장자리에 위치한 노드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호스트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중간에 위치한 노드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네트워크 장비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노드 간 연결하는 링크</a:t>
            </a:r>
            <a:r>
              <a:rPr lang="en-US" altLang="ko-KR" dirty="0" smtClean="0"/>
              <a:t>(</a:t>
            </a:r>
            <a:r>
              <a:rPr lang="ko-KR" altLang="en-US" dirty="0" smtClean="0"/>
              <a:t>통신 매체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노드 간 주고받는 정보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메시지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69544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4960" y="1825625"/>
            <a:ext cx="59820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747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552450"/>
            <a:ext cx="917257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436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8825" y="2601119"/>
            <a:ext cx="81343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314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112" y="2839244"/>
            <a:ext cx="886777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9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6036" y="1825625"/>
            <a:ext cx="80999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71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408" y="1825625"/>
            <a:ext cx="91631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368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877" y="1825625"/>
            <a:ext cx="77702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833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5281" y="1825625"/>
            <a:ext cx="57814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301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4365" y="1825625"/>
            <a:ext cx="59632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41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7840" y="1825625"/>
            <a:ext cx="66963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48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호스트 역할에 따른 구분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클라이언트</a:t>
            </a:r>
            <a:r>
              <a:rPr lang="en-US" altLang="ko-KR" dirty="0" smtClean="0"/>
              <a:t>(Client) – </a:t>
            </a:r>
            <a:r>
              <a:rPr lang="ko-KR" altLang="en-US" dirty="0" smtClean="0"/>
              <a:t>서버에게 요청을 보내는 호스트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서버</a:t>
            </a:r>
            <a:r>
              <a:rPr lang="en-US" altLang="ko-KR" dirty="0" smtClean="0"/>
              <a:t>(Server) – </a:t>
            </a:r>
            <a:r>
              <a:rPr lang="ko-KR" altLang="en-US" dirty="0" smtClean="0"/>
              <a:t>요청에 대한 응답을 보내는 호스트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4864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9285" y="1825625"/>
            <a:ext cx="76934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824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1407" y="1825625"/>
            <a:ext cx="67491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982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6912" y="2729706"/>
            <a:ext cx="82581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104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753" y="1825625"/>
            <a:ext cx="79504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844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5020" y="1825625"/>
            <a:ext cx="73019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537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182" y="1825625"/>
            <a:ext cx="55256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458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232" y="1825625"/>
            <a:ext cx="83215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183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2819" y="1825625"/>
            <a:ext cx="64663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77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812" y="2043906"/>
            <a:ext cx="98583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955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389" y="1825625"/>
            <a:ext cx="76972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89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네트워크 장비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호스트 간 주고받을 정보가 거치는 중간 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이더넷</a:t>
            </a:r>
            <a:r>
              <a:rPr lang="ko-KR" altLang="en-US" dirty="0" smtClean="0"/>
              <a:t> 허브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라우터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공유기 등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호스트 간 주고받는 정보가 </a:t>
            </a:r>
            <a:r>
              <a:rPr lang="ko-KR" altLang="en-US" dirty="0" err="1" smtClean="0"/>
              <a:t>수신지까지</a:t>
            </a:r>
            <a:r>
              <a:rPr lang="ko-KR" altLang="en-US" dirty="0" smtClean="0"/>
              <a:t> 안정적이고 안전하게 전송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5431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3622" y="1825625"/>
            <a:ext cx="53447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530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0276" y="1825625"/>
            <a:ext cx="87114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956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7727" y="1825625"/>
            <a:ext cx="85965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007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8996" y="1825625"/>
            <a:ext cx="59740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926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13</a:t>
            </a:r>
            <a:r>
              <a:rPr lang="ko-KR" altLang="en-US" smtClean="0"/>
              <a:t>강까지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936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통신 매체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노드를 연결하는 간선</a:t>
            </a:r>
            <a:r>
              <a:rPr lang="en-US" altLang="ko-KR" dirty="0" smtClean="0"/>
              <a:t>(</a:t>
            </a:r>
            <a:r>
              <a:rPr lang="ko-KR" altLang="en-US" dirty="0" smtClean="0"/>
              <a:t>링크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유선 매체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무선 매체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2222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범위에 따른 네트워크 분류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LAN(Local Area Network) : </a:t>
            </a:r>
            <a:r>
              <a:rPr lang="ko-KR" altLang="en-US" dirty="0" smtClean="0"/>
              <a:t>가까운 지역을 연결한 근거리 통신망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WAN(Wide Area Network)</a:t>
            </a:r>
          </a:p>
          <a:p>
            <a:pPr lvl="2"/>
            <a:r>
              <a:rPr lang="ko-KR" altLang="en-US" dirty="0" smtClean="0"/>
              <a:t>먼 지역을 연결하는 광역 통신망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인터넷이 </a:t>
            </a:r>
            <a:r>
              <a:rPr lang="en-US" altLang="ko-KR" dirty="0" smtClean="0"/>
              <a:t>WAN</a:t>
            </a:r>
            <a:r>
              <a:rPr lang="ko-KR" altLang="en-US" dirty="0" smtClean="0"/>
              <a:t>으로 분류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</a:t>
            </a:r>
            <a:r>
              <a:rPr lang="en-US" altLang="ko-KR" dirty="0" smtClean="0"/>
              <a:t>LAN</a:t>
            </a:r>
            <a:r>
              <a:rPr lang="ko-KR" altLang="en-US" dirty="0" smtClean="0"/>
              <a:t>에 속한 호스트와 메시지를 주고받아야 할 때 필요</a:t>
            </a:r>
            <a:endParaRPr lang="en-US" altLang="ko-KR" dirty="0"/>
          </a:p>
          <a:p>
            <a:pPr lvl="1"/>
            <a:r>
              <a:rPr lang="en-US" altLang="ko-KR" dirty="0" smtClean="0"/>
              <a:t>ISP(Internet Service Provider)</a:t>
            </a:r>
          </a:p>
          <a:p>
            <a:pPr lvl="2"/>
            <a:r>
              <a:rPr lang="ko-KR" altLang="en-US" dirty="0" smtClean="0"/>
              <a:t>사용자에게 인터넷과 같은 </a:t>
            </a:r>
            <a:r>
              <a:rPr lang="en-US" altLang="ko-KR" dirty="0" smtClean="0"/>
              <a:t>WAN</a:t>
            </a:r>
            <a:r>
              <a:rPr lang="ko-KR" altLang="en-US" dirty="0" smtClean="0"/>
              <a:t>에 연결 가능한 회선을 임대하는 등 </a:t>
            </a:r>
            <a:r>
              <a:rPr lang="en-US" altLang="ko-KR" dirty="0" smtClean="0"/>
              <a:t>WAN</a:t>
            </a:r>
            <a:r>
              <a:rPr lang="ko-KR" altLang="en-US" dirty="0" smtClean="0"/>
              <a:t>과 관련된 다양한 서비스를 제공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국내의 대표적인 </a:t>
            </a:r>
            <a:r>
              <a:rPr lang="en-US" altLang="ko-KR" dirty="0" smtClean="0"/>
              <a:t>ISP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KT, LG</a:t>
            </a:r>
            <a:r>
              <a:rPr lang="ko-KR" altLang="en-US" dirty="0" err="1" smtClean="0"/>
              <a:t>유플러스</a:t>
            </a:r>
            <a:r>
              <a:rPr lang="en-US" altLang="ko-KR" dirty="0" smtClean="0"/>
              <a:t>, SK</a:t>
            </a:r>
            <a:r>
              <a:rPr lang="ko-KR" altLang="en-US" dirty="0" err="1" smtClean="0"/>
              <a:t>브로드밴드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09342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1321</Words>
  <Application>Microsoft Office PowerPoint</Application>
  <PresentationFormat>와이드스크린</PresentationFormat>
  <Paragraphs>195</Paragraphs>
  <Slides>74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77" baseType="lpstr">
      <vt:lpstr>맑은 고딕</vt:lpstr>
      <vt:lpstr>Arial</vt:lpstr>
      <vt:lpstr>Office 테마</vt:lpstr>
      <vt:lpstr>PowerPoint 프레젠테이션</vt:lpstr>
      <vt:lpstr>컴퓨터 네트워크  I. 네트워크의 이해</vt:lpstr>
      <vt:lpstr>개념</vt:lpstr>
      <vt:lpstr>필요성</vt:lpstr>
      <vt:lpstr>네트워크의 기본 구조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물리계층과 링크 계층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잉구탱구</dc:creator>
  <cp:lastModifiedBy>잉구탱구</cp:lastModifiedBy>
  <cp:revision>24</cp:revision>
  <dcterms:created xsi:type="dcterms:W3CDTF">2025-02-13T03:11:24Z</dcterms:created>
  <dcterms:modified xsi:type="dcterms:W3CDTF">2025-02-13T07:22:17Z</dcterms:modified>
</cp:coreProperties>
</file>